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440" r:id="rId3"/>
    <p:sldId id="371" r:id="rId4"/>
    <p:sldId id="374" r:id="rId5"/>
    <p:sldId id="439" r:id="rId6"/>
    <p:sldId id="399" r:id="rId7"/>
    <p:sldId id="429" r:id="rId8"/>
    <p:sldId id="409" r:id="rId9"/>
    <p:sldId id="390" r:id="rId10"/>
    <p:sldId id="410" r:id="rId11"/>
    <p:sldId id="419" r:id="rId12"/>
    <p:sldId id="416" r:id="rId13"/>
    <p:sldId id="425" r:id="rId14"/>
    <p:sldId id="433" r:id="rId15"/>
    <p:sldId id="435" r:id="rId16"/>
    <p:sldId id="43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82563AD-3793-4A40-B32D-AEDF14F8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C70B-BC08-47E8-9F2B-F1F25B0CD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5591-1051-4C72-A413-1260104A5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50870-6D5E-4F22-9AA3-4141E17C9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B438-ED6A-4790-8AB6-580582B9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066A-687F-4CDA-9C46-D1633F3CA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89BB1-7235-419F-B37F-F060E7BC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202F-B4A8-485C-A4AA-32BA6F1F4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A8031-A507-443B-B207-FB8565752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5A3D-7B11-47EB-AC34-50D621AE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341E-2C05-49DC-8BC9-99EFB1EA2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46E1-F192-4C5B-8C39-0E358DFF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D346-00AC-4E17-9FA5-AF8C5D2EF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B67B-A834-41BA-8A62-C3B19F4B9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288B-347E-486C-8211-C995CDB28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B6073-8A96-4F51-86FF-0948D29D1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8C1D-4C1E-4170-A713-387F207CA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70A2-AC0C-430E-B3EE-1CFA081F8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7C93-0B63-4972-9C13-6A732BDF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A0FC-E1C0-40F1-AB3E-C69B090D6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A6A28-88FB-4280-A4E1-E0171FE5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BBD2-B857-4489-8F4E-8133C3BC6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9A43-E91D-44D4-84C6-14D8AC62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740D96-A97D-4363-B058-B57E0DDFF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DAC069A-8A25-4BD6-85D0-BD9DB6333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ru-RU" sz="3600" b="1" i="1" smtClean="0">
                <a:solidFill>
                  <a:srgbClr val="FF0000"/>
                </a:solidFill>
              </a:rPr>
              <a:t>ПРОВЕРЬ СВОИ ЗНАНИЯ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6425" cy="4525963"/>
          </a:xfrm>
        </p:spPr>
        <p:txBody>
          <a:bodyPr/>
          <a:lstStyle/>
          <a:p>
            <a:pPr lvl="4" eaLnBrk="1" hangingPunct="1"/>
            <a:r>
              <a:rPr lang="ru-RU" smtClean="0"/>
              <a:t>Дисциплина: «Общая психология»</a:t>
            </a:r>
          </a:p>
          <a:p>
            <a:pPr algn="ctr" eaLnBrk="1" hangingPunct="1"/>
            <a:r>
              <a:rPr lang="ru-RU" smtClean="0"/>
              <a:t>Специальность: «Лечебное дело»</a:t>
            </a:r>
          </a:p>
          <a:p>
            <a:pPr algn="ctr" eaLnBrk="1" hangingPunct="1"/>
            <a:r>
              <a:rPr lang="ru-RU" sz="2800" b="1" i="1" u="sng" smtClean="0"/>
              <a:t>Тема: «Мышление»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404813"/>
            <a:ext cx="3857625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 средствам мышления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различают мышление: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вербальное;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наглядное. </a:t>
            </a:r>
          </a:p>
        </p:txBody>
      </p:sp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357188" y="2571750"/>
            <a:ext cx="35718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u="sng">
                <a:solidFill>
                  <a:srgbClr val="FF0000"/>
                </a:solidFill>
              </a:rPr>
              <a:t>? ?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- мышление на основе образов и представлений предметов.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4643438"/>
            <a:ext cx="521493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Вербальное мышление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оперирующее отвлеченными знаковыми структурами.</a:t>
            </a:r>
          </a:p>
          <a:p>
            <a:pPr>
              <a:defRPr/>
            </a:pPr>
            <a:endParaRPr lang="ru-RU" sz="2400" dirty="0">
              <a:cs typeface="+mn-cs"/>
            </a:endParaRPr>
          </a:p>
        </p:txBody>
      </p:sp>
      <p:pic>
        <p:nvPicPr>
          <p:cNvPr id="35844" name="Рисунок 5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14813"/>
            <a:ext cx="27813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 descr="C:\Users\Татьян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49275"/>
            <a:ext cx="35861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7519988" cy="530225"/>
          </a:xfrm>
          <a:prstGeom prst="rect">
            <a:avLst/>
          </a:prstGeom>
          <a:solidFill>
            <a:srgbClr val="FFFFFF">
              <a:alpha val="0"/>
            </a:srgbClr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Заполните схему «Основные мыслительные операции»</a:t>
            </a:r>
          </a:p>
        </p:txBody>
      </p:sp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2976563" y="5170488"/>
            <a:ext cx="5953125" cy="70643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мысленное соотнесение и выделение общего в двух или нескольких различных явлениях или ситуациях</a:t>
            </a: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2976563" y="4287838"/>
            <a:ext cx="5953125" cy="70643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мысленное соотнесение каких-либо объектов и выделение в них общего или различного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2976563" y="3759200"/>
            <a:ext cx="5953125" cy="3524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отвлечение существенных свойств предмета от несущественных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2976563" y="2876550"/>
            <a:ext cx="5953125" cy="704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мысленное соотнесение, сопоставление, установление связи между различными элементами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2976563" y="1993900"/>
            <a:ext cx="5953125" cy="7064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мысленное расчленение предмета, явления, ситуации и выявление составляющих элементов, частей, моментов, сторон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>
            <a:off x="971550" y="1463675"/>
            <a:ext cx="0" cy="406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>
            <a:off x="971550" y="4641850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3" name="Line 15"/>
          <p:cNvSpPr>
            <a:spLocks noChangeShapeType="1"/>
          </p:cNvSpPr>
          <p:nvPr/>
        </p:nvSpPr>
        <p:spPr bwMode="auto">
          <a:xfrm>
            <a:off x="971550" y="5524500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4" name="Line 16"/>
          <p:cNvSpPr>
            <a:spLocks noChangeShapeType="1"/>
          </p:cNvSpPr>
          <p:nvPr/>
        </p:nvSpPr>
        <p:spPr bwMode="auto">
          <a:xfrm>
            <a:off x="971550" y="3935413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Line 17"/>
          <p:cNvSpPr>
            <a:spLocks noChangeShapeType="1"/>
          </p:cNvSpPr>
          <p:nvPr/>
        </p:nvSpPr>
        <p:spPr bwMode="auto">
          <a:xfrm>
            <a:off x="971550" y="3228975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6" name="Line 18"/>
          <p:cNvSpPr>
            <a:spLocks noChangeShapeType="1"/>
          </p:cNvSpPr>
          <p:nvPr/>
        </p:nvSpPr>
        <p:spPr bwMode="auto">
          <a:xfrm>
            <a:off x="971550" y="2346325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40" name="Text Box 22"/>
          <p:cNvSpPr txBox="1">
            <a:spLocks noChangeArrowheads="1"/>
          </p:cNvSpPr>
          <p:nvPr/>
        </p:nvSpPr>
        <p:spPr bwMode="auto">
          <a:xfrm>
            <a:off x="2976563" y="1287463"/>
            <a:ext cx="5881687" cy="352425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Мыслительные операции</a:t>
            </a:r>
          </a:p>
          <a:p>
            <a:pPr>
              <a:defRPr/>
            </a:pPr>
            <a:endParaRPr lang="ru-RU" dirty="0">
              <a:latin typeface="Tahoma" pitchFamily="34" charset="0"/>
              <a:cs typeface="+mn-cs"/>
            </a:endParaRPr>
          </a:p>
        </p:txBody>
      </p:sp>
      <p:sp>
        <p:nvSpPr>
          <p:cNvPr id="36878" name="Line 23"/>
          <p:cNvSpPr>
            <a:spLocks noChangeShapeType="1"/>
          </p:cNvSpPr>
          <p:nvPr/>
        </p:nvSpPr>
        <p:spPr bwMode="auto">
          <a:xfrm>
            <a:off x="971550" y="1463675"/>
            <a:ext cx="2005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79" name="Рисунок 30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 l="6201" t="4279" r="66144" b="52756"/>
          <a:stretch>
            <a:fillRect/>
          </a:stretch>
        </p:blipFill>
        <p:spPr bwMode="auto">
          <a:xfrm>
            <a:off x="7858125" y="214313"/>
            <a:ext cx="1000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ятиугольник 31"/>
          <p:cNvSpPr/>
          <p:nvPr/>
        </p:nvSpPr>
        <p:spPr>
          <a:xfrm>
            <a:off x="1500188" y="2143125"/>
            <a:ext cx="1428750" cy="4841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1500188" y="3000375"/>
            <a:ext cx="1428750" cy="4841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1500188" y="3714750"/>
            <a:ext cx="1428750" cy="4841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Абстракция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1500188" y="4429125"/>
            <a:ext cx="1428750" cy="4841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1500188" y="5286375"/>
            <a:ext cx="1428750" cy="4841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1547813" y="3068638"/>
            <a:ext cx="10080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1547813" y="5373688"/>
            <a:ext cx="11525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51"/>
          <p:cNvGrpSpPr>
            <a:grpSpLocks/>
          </p:cNvGrpSpPr>
          <p:nvPr/>
        </p:nvGrpSpPr>
        <p:grpSpPr bwMode="auto">
          <a:xfrm>
            <a:off x="1042988" y="1674813"/>
            <a:ext cx="7489825" cy="4540250"/>
            <a:chOff x="1980" y="6660"/>
            <a:chExt cx="8280" cy="3240"/>
          </a:xfrm>
        </p:grpSpPr>
        <p:sp>
          <p:nvSpPr>
            <p:cNvPr id="37895" name="Text Box 53"/>
            <p:cNvSpPr txBox="1">
              <a:spLocks noChangeArrowheads="1"/>
            </p:cNvSpPr>
            <p:nvPr/>
          </p:nvSpPr>
          <p:spPr bwMode="auto">
            <a:xfrm>
              <a:off x="1980" y="6660"/>
              <a:ext cx="8280" cy="32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37896" name="Text Box 54"/>
            <p:cNvSpPr txBox="1">
              <a:spLocks noChangeArrowheads="1"/>
            </p:cNvSpPr>
            <p:nvPr/>
          </p:nvSpPr>
          <p:spPr bwMode="auto">
            <a:xfrm>
              <a:off x="2643" y="6841"/>
              <a:ext cx="6840" cy="20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  <a:p>
              <a:pPr algn="ctr"/>
              <a:endParaRPr lang="ru-RU" sz="800" b="1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06" name="Text Box 55"/>
            <p:cNvSpPr txBox="1">
              <a:spLocks noChangeArrowheads="1"/>
            </p:cNvSpPr>
            <p:nvPr/>
          </p:nvSpPr>
          <p:spPr bwMode="auto">
            <a:xfrm>
              <a:off x="3240" y="7020"/>
              <a:ext cx="5760" cy="994"/>
            </a:xfrm>
            <a:prstGeom prst="rect">
              <a:avLst/>
            </a:prstGeom>
            <a:solidFill>
              <a:schemeClr val="hlink">
                <a:alpha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Понятие</a:t>
              </a:r>
            </a:p>
            <a:p>
              <a:pPr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форма мышления, отражающая существенные свойства, связи и отношения предметов и явлений, выраженная словом или группой слов.</a:t>
              </a:r>
              <a:endParaRPr lang="ru-RU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285750"/>
            <a:ext cx="7140575" cy="11239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Заполните схему «Взаимосвязь форм мышления»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313" y="4949825"/>
            <a:ext cx="7072312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Умозаключение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мышления, при которой на основе нескольких суждений делается определенный вывод. Могут быть индуктивными, дедуктивными и по аналогии.</a:t>
            </a:r>
            <a:endParaRPr lang="ru-RU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38" y="3571875"/>
            <a:ext cx="5929312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Суждение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мышления, отражающая связи между предметами и явлениями; утверждение или отрицание чего-либо. Могут быть истинными и ложными.</a:t>
            </a:r>
            <a:endParaRPr lang="ru-RU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Рисунок 10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142875"/>
            <a:ext cx="11572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3851275" y="3644900"/>
            <a:ext cx="1655763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4"/>
          <p:cNvGrpSpPr>
            <a:grpSpLocks/>
          </p:cNvGrpSpPr>
          <p:nvPr/>
        </p:nvGrpSpPr>
        <p:grpSpPr bwMode="auto">
          <a:xfrm>
            <a:off x="1143000" y="857250"/>
            <a:ext cx="7572375" cy="4381500"/>
            <a:chOff x="2340" y="7200"/>
            <a:chExt cx="9728" cy="4891"/>
          </a:xfrm>
        </p:grpSpPr>
        <p:sp>
          <p:nvSpPr>
            <p:cNvPr id="38923" name="Text Box 6"/>
            <p:cNvSpPr txBox="1">
              <a:spLocks noChangeArrowheads="1"/>
            </p:cNvSpPr>
            <p:nvPr/>
          </p:nvSpPr>
          <p:spPr bwMode="auto">
            <a:xfrm>
              <a:off x="3992" y="7918"/>
              <a:ext cx="8076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Выражается в умении увидеть новую проблему, поставить новый вопрос и затем решить задачи своими силами. Творческий характер мышления наиболее ярко выражается в его самостоятельности</a:t>
              </a:r>
            </a:p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4" name="Text Box 7"/>
            <p:cNvSpPr txBox="1">
              <a:spLocks noChangeArrowheads="1"/>
            </p:cNvSpPr>
            <p:nvPr/>
          </p:nvSpPr>
          <p:spPr bwMode="auto">
            <a:xfrm>
              <a:off x="3992" y="7200"/>
              <a:ext cx="8076" cy="4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Проявляется в степени проникновения в сущность явления, процесса</a:t>
              </a:r>
            </a:p>
          </p:txBody>
        </p:sp>
        <p:sp>
          <p:nvSpPr>
            <p:cNvPr id="38925" name="Text Box 8"/>
            <p:cNvSpPr txBox="1">
              <a:spLocks noChangeArrowheads="1"/>
            </p:cNvSpPr>
            <p:nvPr/>
          </p:nvSpPr>
          <p:spPr bwMode="auto">
            <a:xfrm>
              <a:off x="3992" y="9031"/>
              <a:ext cx="8076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Проявляется в умении изменять намеченный план действий, если этот план не удовлетворяет условиям, которые обнаруживаются в ходе решения задач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38926" name="Text Box 9"/>
            <p:cNvSpPr txBox="1">
              <a:spLocks noChangeArrowheads="1"/>
            </p:cNvSpPr>
            <p:nvPr/>
          </p:nvSpPr>
          <p:spPr bwMode="auto">
            <a:xfrm>
              <a:off x="3992" y="10080"/>
              <a:ext cx="8076" cy="11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Отражается способность человека правильно оценить как объективные условия, так и собственную активность и при необходимости отказаться от избранного пути и найти способ действия, наиболее отвечающий условиям деятельности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38927" name="Text Box 10"/>
            <p:cNvSpPr txBox="1">
              <a:spLocks noChangeArrowheads="1"/>
            </p:cNvSpPr>
            <p:nvPr/>
          </p:nvSpPr>
          <p:spPr bwMode="auto">
            <a:xfrm>
              <a:off x="3992" y="11371"/>
              <a:ext cx="8076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Проявляется в способности находить правильные, обоснованные решения и реализовывать их в условиях дефицита времени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2340" y="7200"/>
              <a:ext cx="1620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9" name="Text Box 15"/>
            <p:cNvSpPr txBox="1">
              <a:spLocks noChangeArrowheads="1"/>
            </p:cNvSpPr>
            <p:nvPr/>
          </p:nvSpPr>
          <p:spPr bwMode="auto">
            <a:xfrm>
              <a:off x="2340" y="7920"/>
              <a:ext cx="162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489075" y="142875"/>
            <a:ext cx="6738938" cy="57626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Заполните схему «Качества мышления»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285750" y="857250"/>
            <a:ext cx="2000250" cy="4841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Глубина мышления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85750" y="1643063"/>
            <a:ext cx="2071688" cy="5715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Самостоятельность мышления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285750" y="2500313"/>
            <a:ext cx="2000250" cy="71437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Гибкость мышления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285750" y="3571875"/>
            <a:ext cx="2071688" cy="64293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Критичность мышления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285750" y="4643438"/>
            <a:ext cx="2071688" cy="5715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Быстрота мышления</a:t>
            </a:r>
          </a:p>
        </p:txBody>
      </p:sp>
      <p:pic>
        <p:nvPicPr>
          <p:cNvPr id="38920" name="Рисунок 15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143500"/>
            <a:ext cx="14684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17"/>
          <p:cNvSpPr txBox="1">
            <a:spLocks noChangeArrowheads="1"/>
          </p:cNvSpPr>
          <p:nvPr/>
        </p:nvSpPr>
        <p:spPr bwMode="auto">
          <a:xfrm>
            <a:off x="323850" y="3716338"/>
            <a:ext cx="12969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2" name="Text Box 19"/>
          <p:cNvSpPr txBox="1">
            <a:spLocks noChangeArrowheads="1"/>
          </p:cNvSpPr>
          <p:nvPr/>
        </p:nvSpPr>
        <p:spPr bwMode="auto">
          <a:xfrm>
            <a:off x="323850" y="1773238"/>
            <a:ext cx="17287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23888" y="274638"/>
            <a:ext cx="85201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 - фундаментальная способность человека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500188"/>
            <a:ext cx="6072187" cy="5143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Мышление дает возможность познать глубинную сущность объективного мира, законы его существования.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Мышление позволяет предвидеть будущее, оперировать с потенциально возможным, планировать практическую деятельность.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Мышление – активная функция интеллекта, интеллект в действии.</a:t>
            </a:r>
          </a:p>
        </p:txBody>
      </p:sp>
      <p:pic>
        <p:nvPicPr>
          <p:cNvPr id="39939" name="Рисунок 3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 l="27299" t="14766" r="17416"/>
          <a:stretch>
            <a:fillRect/>
          </a:stretch>
        </p:blipFill>
        <p:spPr bwMode="auto">
          <a:xfrm>
            <a:off x="6429375" y="1428750"/>
            <a:ext cx="23923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68538" y="3500438"/>
            <a:ext cx="55006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Medcollegeleb.ru</a:t>
            </a:r>
          </a:p>
          <a:p>
            <a:pPr algn="ctr"/>
            <a:r>
              <a:rPr lang="ru-RU"/>
              <a:t>Полянцева О.И.- психология для средних медицинских учреждений</a:t>
            </a:r>
          </a:p>
          <a:p>
            <a:pPr algn="ctr"/>
            <a:r>
              <a:rPr lang="ru-RU"/>
              <a:t>Щербатых Ю.В.- общая психология</a:t>
            </a:r>
          </a:p>
          <a:p>
            <a:pPr algn="ctr"/>
            <a:r>
              <a:rPr lang="ru-RU"/>
              <a:t>Никадров В.В.- психология</a:t>
            </a:r>
          </a:p>
          <a:p>
            <a:pPr algn="ctr"/>
            <a:r>
              <a:rPr lang="ru-RU"/>
              <a:t>Астровская И.В.- психология</a:t>
            </a:r>
          </a:p>
          <a:p>
            <a:pPr algn="ctr"/>
            <a:r>
              <a:rPr lang="ru-RU"/>
              <a:t>Руденко А.М. Самыгин С.И.- психология для медицинских колледжей</a:t>
            </a:r>
          </a:p>
        </p:txBody>
      </p:sp>
      <p:pic>
        <p:nvPicPr>
          <p:cNvPr id="40962" name="Рисунок 2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 r="72963" b="64731"/>
          <a:stretch>
            <a:fillRect/>
          </a:stretch>
        </p:blipFill>
        <p:spPr bwMode="auto">
          <a:xfrm>
            <a:off x="2195513" y="5492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195513" y="2924175"/>
            <a:ext cx="6008687" cy="5143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chemeClr val="hlink"/>
                </a:solidFill>
              </a:rPr>
              <a:t>Используемая 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http://festival.1september.ru/articles/415584/img1.JPG"/>
          <p:cNvPicPr>
            <a:picLocks noChangeAspect="1" noChangeArrowheads="1"/>
          </p:cNvPicPr>
          <p:nvPr/>
        </p:nvPicPr>
        <p:blipFill>
          <a:blip r:embed="rId2"/>
          <a:srcRect l="16328" t="25949" r="17529" b="1897"/>
          <a:stretch>
            <a:fillRect/>
          </a:stretch>
        </p:blipFill>
        <p:spPr bwMode="auto">
          <a:xfrm>
            <a:off x="2714625" y="2143125"/>
            <a:ext cx="6072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000625" y="142875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1">
                <a:solidFill>
                  <a:srgbClr val="0066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мыслю – значит, я существую.</a:t>
            </a:r>
          </a:p>
          <a:p>
            <a:pPr algn="r" eaLnBrk="0" hangingPunct="0"/>
            <a:r>
              <a:rPr lang="ru-RU" sz="2000" i="1">
                <a:solidFill>
                  <a:srgbClr val="0066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Декарт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50" y="928688"/>
            <a:ext cx="69294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 – основа познавательного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1628775"/>
            <a:ext cx="4929188" cy="47894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 lvl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высшая форма познавательной деятельности человека, позволяющая отражать окружающую действительность обобщенно, опосредованно и устанавливать связи и отношения между предметами и явлениями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674" name="Picture 3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 l="2399" r="5136"/>
          <a:stretch>
            <a:fillRect/>
          </a:stretch>
        </p:blipFill>
        <p:spPr bwMode="auto">
          <a:xfrm>
            <a:off x="6372225" y="1341438"/>
            <a:ext cx="2333625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6769100" cy="8794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solidFill>
                  <a:schemeClr val="hlink"/>
                </a:solidFill>
              </a:rPr>
              <a:t>Назовите психический познавательный процесс, которому свойственно…..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476375" y="1700213"/>
            <a:ext cx="2374900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ChangeArrowheads="1"/>
          </p:cNvSpPr>
          <p:nvPr/>
        </p:nvSpPr>
        <p:spPr bwMode="auto">
          <a:xfrm>
            <a:off x="323850" y="476250"/>
            <a:ext cx="7777163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</a:t>
            </a:r>
          </a:p>
        </p:txBody>
      </p:sp>
      <p:sp>
        <p:nvSpPr>
          <p:cNvPr id="29698" name="Line 15"/>
          <p:cNvSpPr>
            <a:spLocks noChangeShapeType="1"/>
          </p:cNvSpPr>
          <p:nvPr/>
        </p:nvSpPr>
        <p:spPr bwMode="auto">
          <a:xfrm>
            <a:off x="827088" y="620713"/>
            <a:ext cx="3744912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699" name="Line 16"/>
          <p:cNvSpPr>
            <a:spLocks noChangeShapeType="1"/>
          </p:cNvSpPr>
          <p:nvPr/>
        </p:nvSpPr>
        <p:spPr bwMode="auto">
          <a:xfrm flipH="1">
            <a:off x="4572000" y="620713"/>
            <a:ext cx="396081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0" name="Line 17"/>
          <p:cNvSpPr>
            <a:spLocks noChangeShapeType="1"/>
          </p:cNvSpPr>
          <p:nvPr/>
        </p:nvSpPr>
        <p:spPr bwMode="auto">
          <a:xfrm>
            <a:off x="1071563" y="1143000"/>
            <a:ext cx="288925" cy="1944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1" name="Line 18"/>
          <p:cNvSpPr>
            <a:spLocks noChangeShapeType="1"/>
          </p:cNvSpPr>
          <p:nvPr/>
        </p:nvSpPr>
        <p:spPr bwMode="auto">
          <a:xfrm flipH="1">
            <a:off x="1071563" y="3071813"/>
            <a:ext cx="288925" cy="1871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2" name="Line 19"/>
          <p:cNvSpPr>
            <a:spLocks noChangeShapeType="1"/>
          </p:cNvSpPr>
          <p:nvPr/>
        </p:nvSpPr>
        <p:spPr bwMode="auto">
          <a:xfrm>
            <a:off x="1643063" y="1571625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3" name="Line 20"/>
          <p:cNvSpPr>
            <a:spLocks noChangeShapeType="1"/>
          </p:cNvSpPr>
          <p:nvPr/>
        </p:nvSpPr>
        <p:spPr bwMode="auto">
          <a:xfrm>
            <a:off x="1643063" y="4071938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4" name="Line 21"/>
          <p:cNvSpPr>
            <a:spLocks noChangeShapeType="1"/>
          </p:cNvSpPr>
          <p:nvPr/>
        </p:nvSpPr>
        <p:spPr bwMode="auto">
          <a:xfrm>
            <a:off x="1643063" y="2714625"/>
            <a:ext cx="503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5" name="Line 22"/>
          <p:cNvSpPr>
            <a:spLocks noChangeShapeType="1"/>
          </p:cNvSpPr>
          <p:nvPr/>
        </p:nvSpPr>
        <p:spPr bwMode="auto">
          <a:xfrm>
            <a:off x="1643063" y="1571625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6" name="Rectangle 23"/>
          <p:cNvSpPr>
            <a:spLocks noChangeArrowheads="1"/>
          </p:cNvSpPr>
          <p:nvPr/>
        </p:nvSpPr>
        <p:spPr bwMode="auto">
          <a:xfrm>
            <a:off x="2214563" y="1428750"/>
            <a:ext cx="6572250" cy="576263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Установление всеобщих взаимосвязей </a:t>
            </a:r>
          </a:p>
        </p:txBody>
      </p:sp>
      <p:sp>
        <p:nvSpPr>
          <p:cNvPr id="29707" name="Rectangle 24"/>
          <p:cNvSpPr>
            <a:spLocks noChangeArrowheads="1"/>
          </p:cNvSpPr>
          <p:nvPr/>
        </p:nvSpPr>
        <p:spPr bwMode="auto">
          <a:xfrm>
            <a:off x="2286000" y="2357438"/>
            <a:ext cx="6500813" cy="85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Понимание сущности конкретного явления как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разновидности определенного класса явлений  </a:t>
            </a:r>
          </a:p>
        </p:txBody>
      </p:sp>
      <p:sp>
        <p:nvSpPr>
          <p:cNvPr id="29708" name="Rectangle 25"/>
          <p:cNvSpPr>
            <a:spLocks noChangeArrowheads="1"/>
          </p:cNvSpPr>
          <p:nvPr/>
        </p:nvSpPr>
        <p:spPr bwMode="auto">
          <a:xfrm>
            <a:off x="2214563" y="3786188"/>
            <a:ext cx="6643687" cy="57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Обобщение свойств однородной группы явлений и др.</a:t>
            </a:r>
          </a:p>
        </p:txBody>
      </p:sp>
      <p:sp>
        <p:nvSpPr>
          <p:cNvPr id="48143" name="Rectangle 26"/>
          <p:cNvSpPr>
            <a:spLocks noChangeArrowheads="1"/>
          </p:cNvSpPr>
          <p:nvPr/>
        </p:nvSpPr>
        <p:spPr bwMode="auto">
          <a:xfrm rot="-5400000">
            <a:off x="-1008856" y="2794794"/>
            <a:ext cx="3602038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функции</a:t>
            </a:r>
          </a:p>
        </p:txBody>
      </p:sp>
      <p:pic>
        <p:nvPicPr>
          <p:cNvPr id="29710" name="Рисунок 16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86250"/>
            <a:ext cx="1928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Рисунок 17" descr="C:\Users\Татьян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142875"/>
            <a:ext cx="1643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4356100" y="5084763"/>
            <a:ext cx="3671888" cy="5143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solidFill>
                  <a:schemeClr val="hlink"/>
                </a:solidFill>
              </a:rPr>
              <a:t>Заполните схему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2268538" y="1628775"/>
            <a:ext cx="4751387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4"/>
          <p:cNvGrpSpPr>
            <a:grpSpLocks/>
          </p:cNvGrpSpPr>
          <p:nvPr/>
        </p:nvGrpSpPr>
        <p:grpSpPr bwMode="auto">
          <a:xfrm>
            <a:off x="179388" y="404813"/>
            <a:ext cx="8205787" cy="5689600"/>
            <a:chOff x="1800" y="372"/>
            <a:chExt cx="9180" cy="4688"/>
          </a:xfrm>
        </p:grpSpPr>
        <p:sp>
          <p:nvSpPr>
            <p:cNvPr id="50179" name="Text Box 5"/>
            <p:cNvSpPr txBox="1">
              <a:spLocks noChangeArrowheads="1"/>
            </p:cNvSpPr>
            <p:nvPr/>
          </p:nvSpPr>
          <p:spPr bwMode="auto">
            <a:xfrm>
              <a:off x="9000" y="3980"/>
              <a:ext cx="1980" cy="3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Интуитивное</a:t>
              </a:r>
            </a:p>
            <a:p>
              <a:pPr>
                <a:defRPr/>
              </a:pPr>
              <a:endParaRPr lang="ru-RU" dirty="0">
                <a:latin typeface="Tahoma" pitchFamily="34" charset="0"/>
                <a:cs typeface="+mn-cs"/>
              </a:endParaRPr>
            </a:p>
          </p:txBody>
        </p:sp>
        <p:sp>
          <p:nvSpPr>
            <p:cNvPr id="50180" name="Text Box 6"/>
            <p:cNvSpPr txBox="1">
              <a:spLocks noChangeArrowheads="1"/>
            </p:cNvSpPr>
            <p:nvPr/>
          </p:nvSpPr>
          <p:spPr bwMode="auto">
            <a:xfrm>
              <a:off x="9000" y="3441"/>
              <a:ext cx="1980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Дискурсивное</a:t>
              </a:r>
            </a:p>
          </p:txBody>
        </p:sp>
        <p:sp>
          <p:nvSpPr>
            <p:cNvPr id="50181" name="Text Box 7"/>
            <p:cNvSpPr txBox="1">
              <a:spLocks noChangeArrowheads="1"/>
            </p:cNvSpPr>
            <p:nvPr/>
          </p:nvSpPr>
          <p:spPr bwMode="auto">
            <a:xfrm>
              <a:off x="3754" y="372"/>
              <a:ext cx="5275" cy="4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800" u="sng">
                  <a:solidFill>
                    <a:srgbClr val="0066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Заполните схему </a:t>
              </a:r>
            </a:p>
            <a:p>
              <a:pPr algn="ctr">
                <a:defRPr/>
              </a:pPr>
              <a:r>
                <a:rPr lang="ru-RU" sz="2800" u="sng">
                  <a:solidFill>
                    <a:srgbClr val="0066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«Классификация мышления»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2160" y="2163"/>
              <a:ext cx="180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100" b="1">
                <a:solidFill>
                  <a:srgbClr val="000000"/>
                </a:solidFill>
                <a:latin typeface="Tahoma" pitchFamily="34" charset="0"/>
              </a:endParaRPr>
            </a:p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9180" y="2180"/>
              <a:ext cx="1800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30733" name="Text Box 15"/>
            <p:cNvSpPr txBox="1">
              <a:spLocks noChangeArrowheads="1"/>
            </p:cNvSpPr>
            <p:nvPr/>
          </p:nvSpPr>
          <p:spPr bwMode="auto">
            <a:xfrm>
              <a:off x="4500" y="2160"/>
              <a:ext cx="180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Text Box 18"/>
            <p:cNvSpPr txBox="1">
              <a:spLocks noChangeArrowheads="1"/>
            </p:cNvSpPr>
            <p:nvPr/>
          </p:nvSpPr>
          <p:spPr bwMode="auto">
            <a:xfrm>
              <a:off x="6840" y="2180"/>
              <a:ext cx="180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500" b="1">
                <a:solidFill>
                  <a:srgbClr val="000000"/>
                </a:solidFill>
                <a:latin typeface="Tahoma" pitchFamily="34" charset="0"/>
              </a:endParaRPr>
            </a:p>
            <a:p>
              <a:pPr algn="ctr"/>
              <a:endParaRPr lang="ru-RU" sz="16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b="1">
                <a:latin typeface="Tahoma" pitchFamily="34" charset="0"/>
              </a:endParaRPr>
            </a:p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30735" name="Line 20"/>
            <p:cNvSpPr>
              <a:spLocks noChangeShapeType="1"/>
            </p:cNvSpPr>
            <p:nvPr/>
          </p:nvSpPr>
          <p:spPr bwMode="auto">
            <a:xfrm>
              <a:off x="4140" y="254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Line 21"/>
            <p:cNvSpPr>
              <a:spLocks noChangeShapeType="1"/>
            </p:cNvSpPr>
            <p:nvPr/>
          </p:nvSpPr>
          <p:spPr bwMode="auto">
            <a:xfrm flipV="1">
              <a:off x="6480" y="254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Line 22"/>
            <p:cNvSpPr>
              <a:spLocks noChangeShapeType="1"/>
            </p:cNvSpPr>
            <p:nvPr/>
          </p:nvSpPr>
          <p:spPr bwMode="auto">
            <a:xfrm flipV="1">
              <a:off x="4140" y="2540"/>
              <a:ext cx="0" cy="2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Line 23"/>
            <p:cNvSpPr>
              <a:spLocks noChangeShapeType="1"/>
            </p:cNvSpPr>
            <p:nvPr/>
          </p:nvSpPr>
          <p:spPr bwMode="auto">
            <a:xfrm flipV="1">
              <a:off x="1800" y="2540"/>
              <a:ext cx="0" cy="2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Line 24"/>
            <p:cNvSpPr>
              <a:spLocks noChangeShapeType="1"/>
            </p:cNvSpPr>
            <p:nvPr/>
          </p:nvSpPr>
          <p:spPr bwMode="auto">
            <a:xfrm>
              <a:off x="8640" y="164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Line 25"/>
            <p:cNvSpPr>
              <a:spLocks noChangeShapeType="1"/>
            </p:cNvSpPr>
            <p:nvPr/>
          </p:nvSpPr>
          <p:spPr bwMode="auto">
            <a:xfrm>
              <a:off x="3060" y="164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Line 26"/>
            <p:cNvSpPr>
              <a:spLocks noChangeShapeType="1"/>
            </p:cNvSpPr>
            <p:nvPr/>
          </p:nvSpPr>
          <p:spPr bwMode="auto">
            <a:xfrm>
              <a:off x="1800" y="254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2" name="Line 27"/>
            <p:cNvSpPr>
              <a:spLocks noChangeShapeType="1"/>
            </p:cNvSpPr>
            <p:nvPr/>
          </p:nvSpPr>
          <p:spPr bwMode="auto">
            <a:xfrm>
              <a:off x="8820" y="254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Line 28"/>
            <p:cNvSpPr>
              <a:spLocks noChangeShapeType="1"/>
            </p:cNvSpPr>
            <p:nvPr/>
          </p:nvSpPr>
          <p:spPr bwMode="auto">
            <a:xfrm>
              <a:off x="6480" y="254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Line 29"/>
            <p:cNvSpPr>
              <a:spLocks noChangeShapeType="1"/>
            </p:cNvSpPr>
            <p:nvPr/>
          </p:nvSpPr>
          <p:spPr bwMode="auto">
            <a:xfrm>
              <a:off x="3060" y="1640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Line 30"/>
            <p:cNvSpPr>
              <a:spLocks noChangeShapeType="1"/>
            </p:cNvSpPr>
            <p:nvPr/>
          </p:nvSpPr>
          <p:spPr bwMode="auto">
            <a:xfrm>
              <a:off x="10080" y="1640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6" name="Line 31"/>
            <p:cNvSpPr>
              <a:spLocks noChangeShapeType="1"/>
            </p:cNvSpPr>
            <p:nvPr/>
          </p:nvSpPr>
          <p:spPr bwMode="auto">
            <a:xfrm>
              <a:off x="5400" y="1820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Line 32"/>
            <p:cNvSpPr>
              <a:spLocks noChangeShapeType="1"/>
            </p:cNvSpPr>
            <p:nvPr/>
          </p:nvSpPr>
          <p:spPr bwMode="auto">
            <a:xfrm>
              <a:off x="7740" y="182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8" name="Line 33"/>
            <p:cNvSpPr>
              <a:spLocks noChangeShapeType="1"/>
            </p:cNvSpPr>
            <p:nvPr/>
          </p:nvSpPr>
          <p:spPr bwMode="auto">
            <a:xfrm>
              <a:off x="8820" y="254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0" name="Text Box 34"/>
            <p:cNvSpPr txBox="1">
              <a:spLocks noChangeArrowheads="1"/>
            </p:cNvSpPr>
            <p:nvPr/>
          </p:nvSpPr>
          <p:spPr bwMode="auto">
            <a:xfrm>
              <a:off x="1979" y="3980"/>
              <a:ext cx="1980" cy="3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Наглядно-образное</a:t>
              </a:r>
            </a:p>
            <a:p>
              <a:pPr algn="ctr">
                <a:defRPr/>
              </a:pPr>
              <a:endParaRPr lang="ru-RU" dirty="0">
                <a:latin typeface="Tahoma" pitchFamily="34" charset="0"/>
                <a:cs typeface="+mn-cs"/>
              </a:endParaRPr>
            </a:p>
          </p:txBody>
        </p:sp>
        <p:sp>
          <p:nvSpPr>
            <p:cNvPr id="50201" name="Text Box 35"/>
            <p:cNvSpPr txBox="1">
              <a:spLocks noChangeArrowheads="1"/>
            </p:cNvSpPr>
            <p:nvPr/>
          </p:nvSpPr>
          <p:spPr bwMode="auto">
            <a:xfrm>
              <a:off x="1979" y="3373"/>
              <a:ext cx="1980" cy="5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0202" name="Text Box 36"/>
            <p:cNvSpPr txBox="1">
              <a:spLocks noChangeArrowheads="1"/>
            </p:cNvSpPr>
            <p:nvPr/>
          </p:nvSpPr>
          <p:spPr bwMode="auto">
            <a:xfrm>
              <a:off x="4320" y="4341"/>
              <a:ext cx="1980" cy="7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Продуктивное (творческое)</a:t>
              </a:r>
            </a:p>
            <a:p>
              <a:pPr>
                <a:defRPr/>
              </a:pPr>
              <a:endParaRPr lang="ru-RU" sz="1400" dirty="0">
                <a:latin typeface="Tahoma" pitchFamily="34" charset="0"/>
                <a:cs typeface="+mn-cs"/>
              </a:endParaRPr>
            </a:p>
          </p:txBody>
        </p:sp>
        <p:sp>
          <p:nvSpPr>
            <p:cNvPr id="50203" name="Text Box 37"/>
            <p:cNvSpPr txBox="1">
              <a:spLocks noChangeArrowheads="1"/>
            </p:cNvSpPr>
            <p:nvPr/>
          </p:nvSpPr>
          <p:spPr bwMode="auto">
            <a:xfrm>
              <a:off x="4320" y="3441"/>
              <a:ext cx="2071" cy="7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2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Репродуктивное (воспроизводящее)</a:t>
              </a:r>
            </a:p>
          </p:txBody>
        </p:sp>
        <p:sp>
          <p:nvSpPr>
            <p:cNvPr id="30753" name="Text Box 38"/>
            <p:cNvSpPr txBox="1">
              <a:spLocks noChangeArrowheads="1"/>
            </p:cNvSpPr>
            <p:nvPr/>
          </p:nvSpPr>
          <p:spPr bwMode="auto">
            <a:xfrm>
              <a:off x="6661" y="3980"/>
              <a:ext cx="1978" cy="3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50205" name="Text Box 39"/>
            <p:cNvSpPr txBox="1">
              <a:spLocks noChangeArrowheads="1"/>
            </p:cNvSpPr>
            <p:nvPr/>
          </p:nvSpPr>
          <p:spPr bwMode="auto">
            <a:xfrm>
              <a:off x="6661" y="3441"/>
              <a:ext cx="1978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Теоретическое</a:t>
              </a:r>
            </a:p>
            <a:p>
              <a:pPr>
                <a:defRPr/>
              </a:pPr>
              <a:endParaRPr lang="ru-RU" sz="1400" dirty="0">
                <a:latin typeface="Tahoma" pitchFamily="34" charset="0"/>
                <a:cs typeface="+mn-cs"/>
              </a:endParaRPr>
            </a:p>
          </p:txBody>
        </p:sp>
        <p:sp>
          <p:nvSpPr>
            <p:cNvPr id="50206" name="Text Box 40"/>
            <p:cNvSpPr txBox="1">
              <a:spLocks noChangeArrowheads="1"/>
            </p:cNvSpPr>
            <p:nvPr/>
          </p:nvSpPr>
          <p:spPr bwMode="auto">
            <a:xfrm>
              <a:off x="1979" y="4520"/>
              <a:ext cx="1980" cy="47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Абстрактно-логическое</a:t>
              </a:r>
            </a:p>
          </p:txBody>
        </p:sp>
        <p:sp>
          <p:nvSpPr>
            <p:cNvPr id="30756" name="Line 41"/>
            <p:cNvSpPr>
              <a:spLocks noChangeShapeType="1"/>
            </p:cNvSpPr>
            <p:nvPr/>
          </p:nvSpPr>
          <p:spPr bwMode="auto">
            <a:xfrm>
              <a:off x="8820" y="362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Line 42"/>
            <p:cNvSpPr>
              <a:spLocks noChangeShapeType="1"/>
            </p:cNvSpPr>
            <p:nvPr/>
          </p:nvSpPr>
          <p:spPr bwMode="auto">
            <a:xfrm>
              <a:off x="1800" y="470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Line 43"/>
            <p:cNvSpPr>
              <a:spLocks noChangeShapeType="1"/>
            </p:cNvSpPr>
            <p:nvPr/>
          </p:nvSpPr>
          <p:spPr bwMode="auto">
            <a:xfrm>
              <a:off x="1800" y="416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Line 44"/>
            <p:cNvSpPr>
              <a:spLocks noChangeShapeType="1"/>
            </p:cNvSpPr>
            <p:nvPr/>
          </p:nvSpPr>
          <p:spPr bwMode="auto">
            <a:xfrm>
              <a:off x="1800" y="362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Line 45"/>
            <p:cNvSpPr>
              <a:spLocks noChangeShapeType="1"/>
            </p:cNvSpPr>
            <p:nvPr/>
          </p:nvSpPr>
          <p:spPr bwMode="auto">
            <a:xfrm>
              <a:off x="4140" y="470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Line 46"/>
            <p:cNvSpPr>
              <a:spLocks noChangeShapeType="1"/>
            </p:cNvSpPr>
            <p:nvPr/>
          </p:nvSpPr>
          <p:spPr bwMode="auto">
            <a:xfrm>
              <a:off x="4140" y="380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Line 47"/>
            <p:cNvSpPr>
              <a:spLocks noChangeShapeType="1"/>
            </p:cNvSpPr>
            <p:nvPr/>
          </p:nvSpPr>
          <p:spPr bwMode="auto">
            <a:xfrm>
              <a:off x="6480" y="416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3" name="Line 48"/>
            <p:cNvSpPr>
              <a:spLocks noChangeShapeType="1"/>
            </p:cNvSpPr>
            <p:nvPr/>
          </p:nvSpPr>
          <p:spPr bwMode="auto">
            <a:xfrm>
              <a:off x="6480" y="362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4" name="Line 49"/>
            <p:cNvSpPr>
              <a:spLocks noChangeShapeType="1"/>
            </p:cNvSpPr>
            <p:nvPr/>
          </p:nvSpPr>
          <p:spPr bwMode="auto">
            <a:xfrm>
              <a:off x="8820" y="416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Text Box 50"/>
            <p:cNvSpPr txBox="1">
              <a:spLocks noChangeArrowheads="1"/>
            </p:cNvSpPr>
            <p:nvPr/>
          </p:nvSpPr>
          <p:spPr bwMode="auto">
            <a:xfrm>
              <a:off x="4553" y="1435"/>
              <a:ext cx="4140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Виды мышления</a:t>
              </a:r>
            </a:p>
          </p:txBody>
        </p:sp>
      </p:grpSp>
      <p:sp>
        <p:nvSpPr>
          <p:cNvPr id="54" name="Блок-схема: ссылка на другую страницу 53"/>
          <p:cNvSpPr/>
          <p:nvPr/>
        </p:nvSpPr>
        <p:spPr>
          <a:xfrm>
            <a:off x="857250" y="2500313"/>
            <a:ext cx="1327150" cy="1041400"/>
          </a:xfrm>
          <a:prstGeom prst="flowChartOffpage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форме</a:t>
            </a:r>
          </a:p>
        </p:txBody>
      </p:sp>
      <p:sp>
        <p:nvSpPr>
          <p:cNvPr id="56" name="Блок-схема: ссылка на другую страницу 55"/>
          <p:cNvSpPr/>
          <p:nvPr/>
        </p:nvSpPr>
        <p:spPr>
          <a:xfrm>
            <a:off x="2857500" y="2571750"/>
            <a:ext cx="1643063" cy="1143000"/>
          </a:xfrm>
          <a:prstGeom prst="flowChartOffpage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степени новизны и оригинальности</a:t>
            </a:r>
          </a:p>
        </p:txBody>
      </p:sp>
      <p:sp>
        <p:nvSpPr>
          <p:cNvPr id="57" name="Блок-схема: ссылка на другую страницу 56"/>
          <p:cNvSpPr/>
          <p:nvPr/>
        </p:nvSpPr>
        <p:spPr>
          <a:xfrm>
            <a:off x="5000625" y="2571750"/>
            <a:ext cx="1571625" cy="1000125"/>
          </a:xfrm>
          <a:prstGeom prst="flowChartOffpage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характеру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решаемых задач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Блок-схема: ссылка на другую страницу 57"/>
          <p:cNvSpPr/>
          <p:nvPr/>
        </p:nvSpPr>
        <p:spPr>
          <a:xfrm>
            <a:off x="7143750" y="2500313"/>
            <a:ext cx="1643063" cy="1000125"/>
          </a:xfrm>
          <a:prstGeom prst="flowChartOffpage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степени развернутости</a:t>
            </a:r>
          </a:p>
        </p:txBody>
      </p:sp>
      <p:pic>
        <p:nvPicPr>
          <p:cNvPr id="30726" name="Рисунок 45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4287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5200650" y="4572000"/>
            <a:ext cx="409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>
              <a:defRPr/>
            </a:pP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006" y="1"/>
            <a:ext cx="4540994" cy="6286520"/>
          </a:xfrm>
          <a:prstGeom prst="teardrop">
            <a:avLst/>
          </a:prstGeom>
          <a:solidFill>
            <a:schemeClr val="accent1"/>
          </a:solidFill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23850" y="981075"/>
            <a:ext cx="8358188" cy="261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Наглядно-действенное мышление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мышления, опирающийся на непосредственное восприятие предметов в процессе действий с ними. Это мышление есть наиболее элементарный вид мышления, возникающий в практической деятельности и являющийся основой для формирования более сложных видов мышления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3357563"/>
            <a:ext cx="8358188" cy="210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Наглядно-образное мышление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мышления, характеризующийся опорой на представления и образы. При наглядно-образном мышлении ситуация преобразуется в плане образа или представления.</a:t>
            </a:r>
          </a:p>
          <a:p>
            <a:pPr>
              <a:defRPr/>
            </a:pPr>
            <a:r>
              <a:rPr lang="ru-RU" dirty="0">
                <a:cs typeface="+mn-cs"/>
              </a:rPr>
              <a:t/>
            </a:r>
            <a:br>
              <a:rPr lang="ru-RU" dirty="0">
                <a:cs typeface="+mn-cs"/>
              </a:rPr>
            </a:br>
            <a:endParaRPr lang="ru-RU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8" y="4857750"/>
            <a:ext cx="8286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Абстрактно-логическое (отвлеченное) мышление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мышления, основанный на выделении существенных свойств и связей предмета и отвлечении от других, несущественных.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547813" y="188913"/>
            <a:ext cx="5689600" cy="57626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chemeClr val="hlink"/>
                </a:solidFill>
              </a:rPr>
              <a:t>Назовите виды мышления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4679950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23850" y="3357563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hlink"/>
              </a:solidFill>
            </a:endParaRP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50825" y="3429000"/>
            <a:ext cx="4105275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395288" y="4868863"/>
            <a:ext cx="6553200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 l="13879" t="1855" r="16728"/>
          <a:stretch>
            <a:fillRect/>
          </a:stretch>
        </p:blipFill>
        <p:spPr bwMode="auto">
          <a:xfrm>
            <a:off x="428625" y="1000125"/>
            <a:ext cx="1785938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214290"/>
            <a:ext cx="6357982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характеру решаемых задач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различают мышление:</a:t>
            </a:r>
          </a:p>
          <a:p>
            <a:pPr lvl="5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	теоретическое; </a:t>
            </a:r>
          </a:p>
          <a:p>
            <a:pPr lvl="5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	практическое.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4075" y="3644900"/>
            <a:ext cx="6715125" cy="2938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мышление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основе суждений и умозаключений, основанных на решении практических задач. Основная задача практического мышления - разработка средств практического преобразования действительности: постановка цели, создание плана, проекта, схемы.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775" y="1916113"/>
            <a:ext cx="61436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Теоретическое мышление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основе теоретических рассуждений и умозаключений. Теоретическое мышление - это познание законов и правил.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700338" y="1989138"/>
            <a:ext cx="3743325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2124075" y="3716338"/>
            <a:ext cx="3527425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ee2474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25" y="142875"/>
            <a:ext cx="75723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степени развернутости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 мышление: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дискурсивное и интуитивное. 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1785926"/>
            <a:ext cx="3643338" cy="4524315"/>
          </a:xfrm>
          <a:prstGeom prst="rect">
            <a:avLst/>
          </a:prstGeom>
          <a:effectLst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Дискурсивное (аналитическое) мышление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опосредованное логикой рассуждений, а не восприятия. Аналитическое мышление развернуто во времени, имеет четко выраженные этапы, представлено в сознании самого мыслящего человека.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714488"/>
            <a:ext cx="4214842" cy="4801314"/>
          </a:xfrm>
          <a:prstGeom prst="rect">
            <a:avLst/>
          </a:prstGeom>
          <a:effectLst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Интуитивное мышление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основе непосредственных чувственных восприятий и непосредственного отражения воздействий предметов и явлений объективного мира. Интуитивное мышление характеризуется быстротой протекания, отсутствием четко выраженных этапов, является минимально осознанным.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95288" y="1773238"/>
            <a:ext cx="3384550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C:\Users\Татьяна\Desktop\Безымянный.png"/>
          <p:cNvPicPr>
            <a:picLocks noChangeAspect="1" noChangeArrowheads="1"/>
          </p:cNvPicPr>
          <p:nvPr/>
        </p:nvPicPr>
        <p:blipFill>
          <a:blip r:embed="rId2"/>
          <a:srcRect l="3761" t="4517" r="3317" b="5121"/>
          <a:stretch>
            <a:fillRect/>
          </a:stretch>
        </p:blipFill>
        <p:spPr bwMode="auto">
          <a:xfrm>
            <a:off x="4429125" y="142875"/>
            <a:ext cx="4572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214313"/>
            <a:ext cx="5643562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степени новизны и оригинальности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различают мышление: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репродуктивное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продуктивное (творческое).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571750"/>
            <a:ext cx="4071937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Репродуктивное мышление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основе образов и представлений, почерпнутых из каких-то определенных источников.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485775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Продуктивное мышление 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основе творческого воображения.</a:t>
            </a:r>
          </a:p>
        </p:txBody>
      </p:sp>
      <p:pic>
        <p:nvPicPr>
          <p:cNvPr id="34821" name="Рисунок 5" descr="C:\Users\Татьян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857750"/>
            <a:ext cx="21717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23850" y="2636838"/>
            <a:ext cx="3743325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мраморный">
  <a:themeElements>
    <a:clrScheme name="Тема Office 2">
      <a:dk1>
        <a:srgbClr val="000000"/>
      </a:dk1>
      <a:lt1>
        <a:srgbClr val="99FFCC"/>
      </a:lt1>
      <a:dk2>
        <a:srgbClr val="000000"/>
      </a:dk2>
      <a:lt2>
        <a:srgbClr val="CCCCCC"/>
      </a:lt2>
      <a:accent1>
        <a:srgbClr val="337306"/>
      </a:accent1>
      <a:accent2>
        <a:srgbClr val="0B576E"/>
      </a:accent2>
      <a:accent3>
        <a:srgbClr val="CAFFE2"/>
      </a:accent3>
      <a:accent4>
        <a:srgbClr val="000000"/>
      </a:accent4>
      <a:accent5>
        <a:srgbClr val="ADBCAA"/>
      </a:accent5>
      <a:accent6>
        <a:srgbClr val="094E63"/>
      </a:accent6>
      <a:hlink>
        <a:srgbClr val="00592D"/>
      </a:hlink>
      <a:folHlink>
        <a:srgbClr val="413B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008040"/>
        </a:accent1>
        <a:accent2>
          <a:srgbClr val="00734C"/>
        </a:accent2>
        <a:accent3>
          <a:srgbClr val="CAFFE2"/>
        </a:accent3>
        <a:accent4>
          <a:srgbClr val="000000"/>
        </a:accent4>
        <a:accent5>
          <a:srgbClr val="AAC0AF"/>
        </a:accent5>
        <a:accent6>
          <a:srgbClr val="006844"/>
        </a:accent6>
        <a:hlink>
          <a:srgbClr val="006633"/>
        </a:hlink>
        <a:folHlink>
          <a:srgbClr val="0059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337306"/>
        </a:accent1>
        <a:accent2>
          <a:srgbClr val="0B576E"/>
        </a:accent2>
        <a:accent3>
          <a:srgbClr val="CAFFE2"/>
        </a:accent3>
        <a:accent4>
          <a:srgbClr val="000000"/>
        </a:accent4>
        <a:accent5>
          <a:srgbClr val="ADBCAA"/>
        </a:accent5>
        <a:accent6>
          <a:srgbClr val="094E63"/>
        </a:accent6>
        <a:hlink>
          <a:srgbClr val="00592D"/>
        </a:hlink>
        <a:folHlink>
          <a:srgbClr val="413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944700"/>
        </a:accent1>
        <a:accent2>
          <a:srgbClr val="006633"/>
        </a:accent2>
        <a:accent3>
          <a:srgbClr val="CAFFE2"/>
        </a:accent3>
        <a:accent4>
          <a:srgbClr val="000000"/>
        </a:accent4>
        <a:accent5>
          <a:srgbClr val="C8B1AA"/>
        </a:accent5>
        <a:accent6>
          <a:srgbClr val="005C2D"/>
        </a:accent6>
        <a:hlink>
          <a:srgbClr val="732235"/>
        </a:hlink>
        <a:folHlink>
          <a:srgbClr val="5A1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736500"/>
        </a:accent1>
        <a:accent2>
          <a:srgbClr val="8C3A2A"/>
        </a:accent2>
        <a:accent3>
          <a:srgbClr val="CAFFE2"/>
        </a:accent3>
        <a:accent4>
          <a:srgbClr val="000000"/>
        </a:accent4>
        <a:accent5>
          <a:srgbClr val="BCB8AA"/>
        </a:accent5>
        <a:accent6>
          <a:srgbClr val="7E3425"/>
        </a:accent6>
        <a:hlink>
          <a:srgbClr val="4D317A"/>
        </a:hlink>
        <a:folHlink>
          <a:srgbClr val="0459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040"/>
        </a:accent1>
        <a:accent2>
          <a:srgbClr val="00734C"/>
        </a:accent2>
        <a:accent3>
          <a:srgbClr val="FFFFFF"/>
        </a:accent3>
        <a:accent4>
          <a:srgbClr val="000000"/>
        </a:accent4>
        <a:accent5>
          <a:srgbClr val="AAC0AF"/>
        </a:accent5>
        <a:accent6>
          <a:srgbClr val="006844"/>
        </a:accent6>
        <a:hlink>
          <a:srgbClr val="006633"/>
        </a:hlink>
        <a:folHlink>
          <a:srgbClr val="0059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37306"/>
        </a:accent1>
        <a:accent2>
          <a:srgbClr val="0B576E"/>
        </a:accent2>
        <a:accent3>
          <a:srgbClr val="FFFFFF"/>
        </a:accent3>
        <a:accent4>
          <a:srgbClr val="000000"/>
        </a:accent4>
        <a:accent5>
          <a:srgbClr val="ADBCAA"/>
        </a:accent5>
        <a:accent6>
          <a:srgbClr val="094E63"/>
        </a:accent6>
        <a:hlink>
          <a:srgbClr val="00592D"/>
        </a:hlink>
        <a:folHlink>
          <a:srgbClr val="413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4700"/>
        </a:accent1>
        <a:accent2>
          <a:srgbClr val="006633"/>
        </a:accent2>
        <a:accent3>
          <a:srgbClr val="FFFFFF"/>
        </a:accent3>
        <a:accent4>
          <a:srgbClr val="000000"/>
        </a:accent4>
        <a:accent5>
          <a:srgbClr val="C8B1AA"/>
        </a:accent5>
        <a:accent6>
          <a:srgbClr val="005C2D"/>
        </a:accent6>
        <a:hlink>
          <a:srgbClr val="732235"/>
        </a:hlink>
        <a:folHlink>
          <a:srgbClr val="5A1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500"/>
        </a:accent1>
        <a:accent2>
          <a:srgbClr val="8C3A2A"/>
        </a:accent2>
        <a:accent3>
          <a:srgbClr val="FFFFFF"/>
        </a:accent3>
        <a:accent4>
          <a:srgbClr val="000000"/>
        </a:accent4>
        <a:accent5>
          <a:srgbClr val="BCB8AA"/>
        </a:accent5>
        <a:accent6>
          <a:srgbClr val="7E3425"/>
        </a:accent6>
        <a:hlink>
          <a:srgbClr val="4D317A"/>
        </a:hlink>
        <a:folHlink>
          <a:srgbClr val="0459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FFCC"/>
      </a:lt1>
      <a:dk2>
        <a:srgbClr val="000000"/>
      </a:dk2>
      <a:lt2>
        <a:srgbClr val="CCCCCC"/>
      </a:lt2>
      <a:accent1>
        <a:srgbClr val="337306"/>
      </a:accent1>
      <a:accent2>
        <a:srgbClr val="0B576E"/>
      </a:accent2>
      <a:accent3>
        <a:srgbClr val="CAFFE2"/>
      </a:accent3>
      <a:accent4>
        <a:srgbClr val="000000"/>
      </a:accent4>
      <a:accent5>
        <a:srgbClr val="ADBCAA"/>
      </a:accent5>
      <a:accent6>
        <a:srgbClr val="094E63"/>
      </a:accent6>
      <a:hlink>
        <a:srgbClr val="00592D"/>
      </a:hlink>
      <a:folHlink>
        <a:srgbClr val="413B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008040"/>
        </a:accent1>
        <a:accent2>
          <a:srgbClr val="00734C"/>
        </a:accent2>
        <a:accent3>
          <a:srgbClr val="CAFFE2"/>
        </a:accent3>
        <a:accent4>
          <a:srgbClr val="000000"/>
        </a:accent4>
        <a:accent5>
          <a:srgbClr val="AAC0AF"/>
        </a:accent5>
        <a:accent6>
          <a:srgbClr val="006844"/>
        </a:accent6>
        <a:hlink>
          <a:srgbClr val="006633"/>
        </a:hlink>
        <a:folHlink>
          <a:srgbClr val="0059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337306"/>
        </a:accent1>
        <a:accent2>
          <a:srgbClr val="0B576E"/>
        </a:accent2>
        <a:accent3>
          <a:srgbClr val="CAFFE2"/>
        </a:accent3>
        <a:accent4>
          <a:srgbClr val="000000"/>
        </a:accent4>
        <a:accent5>
          <a:srgbClr val="ADBCAA"/>
        </a:accent5>
        <a:accent6>
          <a:srgbClr val="094E63"/>
        </a:accent6>
        <a:hlink>
          <a:srgbClr val="00592D"/>
        </a:hlink>
        <a:folHlink>
          <a:srgbClr val="413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944700"/>
        </a:accent1>
        <a:accent2>
          <a:srgbClr val="006633"/>
        </a:accent2>
        <a:accent3>
          <a:srgbClr val="CAFFE2"/>
        </a:accent3>
        <a:accent4>
          <a:srgbClr val="000000"/>
        </a:accent4>
        <a:accent5>
          <a:srgbClr val="C8B1AA"/>
        </a:accent5>
        <a:accent6>
          <a:srgbClr val="005C2D"/>
        </a:accent6>
        <a:hlink>
          <a:srgbClr val="732235"/>
        </a:hlink>
        <a:folHlink>
          <a:srgbClr val="5A1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CC"/>
        </a:lt1>
        <a:dk2>
          <a:srgbClr val="000000"/>
        </a:dk2>
        <a:lt2>
          <a:srgbClr val="CCCCCC"/>
        </a:lt2>
        <a:accent1>
          <a:srgbClr val="736500"/>
        </a:accent1>
        <a:accent2>
          <a:srgbClr val="8C3A2A"/>
        </a:accent2>
        <a:accent3>
          <a:srgbClr val="CAFFE2"/>
        </a:accent3>
        <a:accent4>
          <a:srgbClr val="000000"/>
        </a:accent4>
        <a:accent5>
          <a:srgbClr val="BCB8AA"/>
        </a:accent5>
        <a:accent6>
          <a:srgbClr val="7E3425"/>
        </a:accent6>
        <a:hlink>
          <a:srgbClr val="4D317A"/>
        </a:hlink>
        <a:folHlink>
          <a:srgbClr val="0459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040"/>
        </a:accent1>
        <a:accent2>
          <a:srgbClr val="00734C"/>
        </a:accent2>
        <a:accent3>
          <a:srgbClr val="FFFFFF"/>
        </a:accent3>
        <a:accent4>
          <a:srgbClr val="000000"/>
        </a:accent4>
        <a:accent5>
          <a:srgbClr val="AAC0AF"/>
        </a:accent5>
        <a:accent6>
          <a:srgbClr val="006844"/>
        </a:accent6>
        <a:hlink>
          <a:srgbClr val="006633"/>
        </a:hlink>
        <a:folHlink>
          <a:srgbClr val="0059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37306"/>
        </a:accent1>
        <a:accent2>
          <a:srgbClr val="0B576E"/>
        </a:accent2>
        <a:accent3>
          <a:srgbClr val="FFFFFF"/>
        </a:accent3>
        <a:accent4>
          <a:srgbClr val="000000"/>
        </a:accent4>
        <a:accent5>
          <a:srgbClr val="ADBCAA"/>
        </a:accent5>
        <a:accent6>
          <a:srgbClr val="094E63"/>
        </a:accent6>
        <a:hlink>
          <a:srgbClr val="00592D"/>
        </a:hlink>
        <a:folHlink>
          <a:srgbClr val="413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4700"/>
        </a:accent1>
        <a:accent2>
          <a:srgbClr val="006633"/>
        </a:accent2>
        <a:accent3>
          <a:srgbClr val="FFFFFF"/>
        </a:accent3>
        <a:accent4>
          <a:srgbClr val="000000"/>
        </a:accent4>
        <a:accent5>
          <a:srgbClr val="C8B1AA"/>
        </a:accent5>
        <a:accent6>
          <a:srgbClr val="005C2D"/>
        </a:accent6>
        <a:hlink>
          <a:srgbClr val="732235"/>
        </a:hlink>
        <a:folHlink>
          <a:srgbClr val="5A1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500"/>
        </a:accent1>
        <a:accent2>
          <a:srgbClr val="8C3A2A"/>
        </a:accent2>
        <a:accent3>
          <a:srgbClr val="FFFFFF"/>
        </a:accent3>
        <a:accent4>
          <a:srgbClr val="000000"/>
        </a:accent4>
        <a:accent5>
          <a:srgbClr val="BCB8AA"/>
        </a:accent5>
        <a:accent6>
          <a:srgbClr val="7E3425"/>
        </a:accent6>
        <a:hlink>
          <a:srgbClr val="4D317A"/>
        </a:hlink>
        <a:folHlink>
          <a:srgbClr val="0459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мраморный</Template>
  <TotalTime>1565</TotalTime>
  <Words>622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Calibri</vt:lpstr>
      <vt:lpstr>Tahoma</vt:lpstr>
      <vt:lpstr>Wingdings</vt:lpstr>
      <vt:lpstr>мраморный</vt:lpstr>
      <vt:lpstr>1_Default Design</vt:lpstr>
      <vt:lpstr>мраморный</vt:lpstr>
      <vt:lpstr>1_Default Design</vt:lpstr>
      <vt:lpstr>ПРОВЕРЬ СВОИ ЗНАНИЯ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Мышление - фундаментальная способность человека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</cp:lastModifiedBy>
  <cp:revision>157</cp:revision>
  <dcterms:created xsi:type="dcterms:W3CDTF">2012-11-03T13:13:38Z</dcterms:created>
  <dcterms:modified xsi:type="dcterms:W3CDTF">2014-09-12T14:11:01Z</dcterms:modified>
</cp:coreProperties>
</file>